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sh Gosalia" initials="HG" lastIdx="1" clrIdx="0">
    <p:extLst>
      <p:ext uri="{19B8F6BF-5375-455C-9EA6-DF929625EA0E}">
        <p15:presenceInfo xmlns:p15="http://schemas.microsoft.com/office/powerpoint/2012/main" userId="1ca53d706aa4cd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FFCC"/>
    <a:srgbClr val="EAEAEA"/>
    <a:srgbClr val="FFCC99"/>
    <a:srgbClr val="5EF4CD"/>
    <a:srgbClr val="2CD478"/>
    <a:srgbClr val="B5E90D"/>
    <a:srgbClr val="17E9A3"/>
    <a:srgbClr val="CCE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70EED-A4AD-4BE7-9160-D3FA70E56E5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5367130-4BA3-4775-B08E-5CF8238D4339}">
      <dgm:prSet phldrT="[Text]" custT="1"/>
      <dgm:spPr>
        <a:solidFill>
          <a:srgbClr val="CCECFF"/>
        </a:solidFill>
      </dgm:spPr>
      <dgm:t>
        <a:bodyPr/>
        <a:lstStyle/>
        <a:p>
          <a:r>
            <a:rPr lang="en-IN" sz="2000" dirty="0" smtClean="0"/>
            <a:t>Drones Import Regulations: Origins</a:t>
          </a:r>
          <a:endParaRPr lang="en-IN" sz="2000" dirty="0"/>
        </a:p>
      </dgm:t>
    </dgm:pt>
    <dgm:pt modelId="{97C76F53-8E76-4ABB-9523-38E48D1064C1}" type="parTrans" cxnId="{87669228-A9D6-4EF7-9041-73C6F4114A21}">
      <dgm:prSet/>
      <dgm:spPr/>
      <dgm:t>
        <a:bodyPr/>
        <a:lstStyle/>
        <a:p>
          <a:endParaRPr lang="en-IN"/>
        </a:p>
      </dgm:t>
    </dgm:pt>
    <dgm:pt modelId="{FA347F53-17D4-4BBE-8A90-FA90C087ADCE}" type="sibTrans" cxnId="{87669228-A9D6-4EF7-9041-73C6F4114A21}">
      <dgm:prSet/>
      <dgm:spPr/>
      <dgm:t>
        <a:bodyPr/>
        <a:lstStyle/>
        <a:p>
          <a:endParaRPr lang="en-IN"/>
        </a:p>
      </dgm:t>
    </dgm:pt>
    <dgm:pt modelId="{79DF7AE4-BC18-4AA2-856C-C671DBD90792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IN" sz="2000" dirty="0" smtClean="0"/>
        </a:p>
        <a:p>
          <a:r>
            <a:rPr lang="en-IN" sz="2000" dirty="0" smtClean="0"/>
            <a:t>Wireless Planning &amp; Coordination</a:t>
          </a:r>
        </a:p>
        <a:p>
          <a:r>
            <a:rPr lang="en-IN" sz="2000" dirty="0" smtClean="0"/>
            <a:t>Department of Telecom</a:t>
          </a:r>
        </a:p>
        <a:p>
          <a:r>
            <a:rPr lang="en-IN" sz="2000" dirty="0" smtClean="0"/>
            <a:t>Ministry of Communications</a:t>
          </a:r>
          <a:endParaRPr lang="en-IN" sz="2000" dirty="0"/>
        </a:p>
      </dgm:t>
    </dgm:pt>
    <dgm:pt modelId="{21B242F1-0517-40F6-A730-2A0801805E93}" type="parTrans" cxnId="{9404BC55-5197-4D55-A702-3C02881EE2E5}">
      <dgm:prSet/>
      <dgm:spPr/>
      <dgm:t>
        <a:bodyPr/>
        <a:lstStyle/>
        <a:p>
          <a:endParaRPr lang="en-IN"/>
        </a:p>
      </dgm:t>
    </dgm:pt>
    <dgm:pt modelId="{7B999E68-7E41-4B8D-A417-F2D387730F31}" type="sibTrans" cxnId="{9404BC55-5197-4D55-A702-3C02881EE2E5}">
      <dgm:prSet/>
      <dgm:spPr/>
      <dgm:t>
        <a:bodyPr/>
        <a:lstStyle/>
        <a:p>
          <a:endParaRPr lang="en-IN"/>
        </a:p>
      </dgm:t>
    </dgm:pt>
    <dgm:pt modelId="{C4B99AE8-7213-446E-9E07-F8DDE843591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 sz="2000" dirty="0" smtClean="0"/>
        </a:p>
        <a:p>
          <a:r>
            <a:rPr lang="en-IN" sz="2000" dirty="0" smtClean="0"/>
            <a:t>Directorate General of Civil Aviation</a:t>
          </a:r>
        </a:p>
        <a:p>
          <a:r>
            <a:rPr lang="en-IN" sz="2000" dirty="0" smtClean="0"/>
            <a:t>Ministry of Civil Aviation</a:t>
          </a:r>
          <a:endParaRPr lang="en-IN" sz="2000" dirty="0"/>
        </a:p>
      </dgm:t>
    </dgm:pt>
    <dgm:pt modelId="{3BD9887D-A2B6-4AF0-AA7D-61535AD1D381}" type="parTrans" cxnId="{1EA50CDD-98E0-4387-9266-A9794C42DE11}">
      <dgm:prSet/>
      <dgm:spPr/>
      <dgm:t>
        <a:bodyPr/>
        <a:lstStyle/>
        <a:p>
          <a:endParaRPr lang="en-IN"/>
        </a:p>
      </dgm:t>
    </dgm:pt>
    <dgm:pt modelId="{2AC9F691-04D1-457F-8987-1300341F7747}" type="sibTrans" cxnId="{1EA50CDD-98E0-4387-9266-A9794C42DE11}">
      <dgm:prSet/>
      <dgm:spPr/>
      <dgm:t>
        <a:bodyPr/>
        <a:lstStyle/>
        <a:p>
          <a:endParaRPr lang="en-IN"/>
        </a:p>
      </dgm:t>
    </dgm:pt>
    <dgm:pt modelId="{F5B4E833-8FAA-4AFB-BBB6-35FE8ED56244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IN" sz="2000" dirty="0" smtClean="0"/>
            <a:t>Bureau of Indian Standards</a:t>
          </a:r>
        </a:p>
        <a:p>
          <a:r>
            <a:rPr lang="en-IN" sz="2000" dirty="0" smtClean="0"/>
            <a:t>Ministry of Consumer Affairs</a:t>
          </a:r>
          <a:endParaRPr lang="en-IN" sz="2000" dirty="0"/>
        </a:p>
      </dgm:t>
    </dgm:pt>
    <dgm:pt modelId="{0033CB5E-B8E7-43D0-B93A-9B078E28A48D}" type="parTrans" cxnId="{9BAB3F64-8371-4F6E-A17B-BF58063C903C}">
      <dgm:prSet/>
      <dgm:spPr/>
      <dgm:t>
        <a:bodyPr/>
        <a:lstStyle/>
        <a:p>
          <a:endParaRPr lang="en-IN"/>
        </a:p>
      </dgm:t>
    </dgm:pt>
    <dgm:pt modelId="{EC24A290-0F20-4738-83A3-CC4330F00F84}" type="sibTrans" cxnId="{9BAB3F64-8371-4F6E-A17B-BF58063C903C}">
      <dgm:prSet/>
      <dgm:spPr/>
      <dgm:t>
        <a:bodyPr/>
        <a:lstStyle/>
        <a:p>
          <a:endParaRPr lang="en-IN"/>
        </a:p>
      </dgm:t>
    </dgm:pt>
    <dgm:pt modelId="{4C106D59-6571-44C3-929C-3B0E98094EB9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IN" sz="2000" dirty="0" smtClean="0"/>
            <a:t>Directorate General of Foreign Trade</a:t>
          </a:r>
        </a:p>
        <a:p>
          <a:r>
            <a:rPr lang="en-IN" sz="2000" dirty="0" smtClean="0"/>
            <a:t>Ministry of Commerce &amp; Industry</a:t>
          </a:r>
          <a:endParaRPr lang="en-IN" sz="2000" dirty="0"/>
        </a:p>
      </dgm:t>
    </dgm:pt>
    <dgm:pt modelId="{BB506A89-BCBF-4F27-BDB9-BC7B4CE5F424}" type="parTrans" cxnId="{D471B378-E12A-47F8-AA59-CEFD40A3E7D6}">
      <dgm:prSet/>
      <dgm:spPr/>
      <dgm:t>
        <a:bodyPr/>
        <a:lstStyle/>
        <a:p>
          <a:endParaRPr lang="en-IN"/>
        </a:p>
      </dgm:t>
    </dgm:pt>
    <dgm:pt modelId="{D337A50F-BEA4-4A03-A054-97994FA4F8F5}" type="sibTrans" cxnId="{D471B378-E12A-47F8-AA59-CEFD40A3E7D6}">
      <dgm:prSet/>
      <dgm:spPr/>
      <dgm:t>
        <a:bodyPr/>
        <a:lstStyle/>
        <a:p>
          <a:endParaRPr lang="en-IN"/>
        </a:p>
      </dgm:t>
    </dgm:pt>
    <dgm:pt modelId="{D93AA8AF-DAE8-46B7-A125-23F75AFC2BA2}" type="pres">
      <dgm:prSet presAssocID="{95670EED-A4AD-4BE7-9160-D3FA70E56E5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6F34415-5250-4A6F-87EC-EF120275C422}" type="pres">
      <dgm:prSet presAssocID="{95670EED-A4AD-4BE7-9160-D3FA70E56E52}" presName="matrix" presStyleCnt="0"/>
      <dgm:spPr/>
    </dgm:pt>
    <dgm:pt modelId="{63025F2D-47F4-45A5-86F1-B017F26FFB74}" type="pres">
      <dgm:prSet presAssocID="{95670EED-A4AD-4BE7-9160-D3FA70E56E52}" presName="tile1" presStyleLbl="node1" presStyleIdx="0" presStyleCnt="4"/>
      <dgm:spPr/>
      <dgm:t>
        <a:bodyPr/>
        <a:lstStyle/>
        <a:p>
          <a:endParaRPr lang="en-IN"/>
        </a:p>
      </dgm:t>
    </dgm:pt>
    <dgm:pt modelId="{D703AB0E-C044-4BCF-B8D3-AAA71A30B651}" type="pres">
      <dgm:prSet presAssocID="{95670EED-A4AD-4BE7-9160-D3FA70E56E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0FF005-1BFC-4D67-96DD-477278F2B3DD}" type="pres">
      <dgm:prSet presAssocID="{95670EED-A4AD-4BE7-9160-D3FA70E56E52}" presName="tile2" presStyleLbl="node1" presStyleIdx="1" presStyleCnt="4"/>
      <dgm:spPr/>
      <dgm:t>
        <a:bodyPr/>
        <a:lstStyle/>
        <a:p>
          <a:endParaRPr lang="en-IN"/>
        </a:p>
      </dgm:t>
    </dgm:pt>
    <dgm:pt modelId="{9B5D22F1-A648-4A62-BF73-FD3DE68B5B40}" type="pres">
      <dgm:prSet presAssocID="{95670EED-A4AD-4BE7-9160-D3FA70E56E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A0DD80-C224-46B5-8AE0-9C12767104F8}" type="pres">
      <dgm:prSet presAssocID="{95670EED-A4AD-4BE7-9160-D3FA70E56E52}" presName="tile3" presStyleLbl="node1" presStyleIdx="2" presStyleCnt="4"/>
      <dgm:spPr/>
      <dgm:t>
        <a:bodyPr/>
        <a:lstStyle/>
        <a:p>
          <a:endParaRPr lang="en-IN"/>
        </a:p>
      </dgm:t>
    </dgm:pt>
    <dgm:pt modelId="{222077BD-33FA-4F7E-B64E-5A9E295850B2}" type="pres">
      <dgm:prSet presAssocID="{95670EED-A4AD-4BE7-9160-D3FA70E56E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65DEC7E-1C82-4157-A17E-CEFDD53C202D}" type="pres">
      <dgm:prSet presAssocID="{95670EED-A4AD-4BE7-9160-D3FA70E56E52}" presName="tile4" presStyleLbl="node1" presStyleIdx="3" presStyleCnt="4"/>
      <dgm:spPr/>
      <dgm:t>
        <a:bodyPr/>
        <a:lstStyle/>
        <a:p>
          <a:endParaRPr lang="en-IN"/>
        </a:p>
      </dgm:t>
    </dgm:pt>
    <dgm:pt modelId="{23B804D4-8D9C-485B-82A1-181B0C5B7833}" type="pres">
      <dgm:prSet presAssocID="{95670EED-A4AD-4BE7-9160-D3FA70E56E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2E1457-CA8D-44D4-8019-7D879FC2746C}" type="pres">
      <dgm:prSet presAssocID="{95670EED-A4AD-4BE7-9160-D3FA70E56E5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BF2D8A95-26E8-4AA3-BA8E-A91C8886A49F}" type="presOf" srcId="{4C106D59-6571-44C3-929C-3B0E98094EB9}" destId="{D65DEC7E-1C82-4157-A17E-CEFDD53C202D}" srcOrd="0" destOrd="0" presId="urn:microsoft.com/office/officeart/2005/8/layout/matrix1"/>
    <dgm:cxn modelId="{9404BC55-5197-4D55-A702-3C02881EE2E5}" srcId="{75367130-4BA3-4775-B08E-5CF8238D4339}" destId="{79DF7AE4-BC18-4AA2-856C-C671DBD90792}" srcOrd="0" destOrd="0" parTransId="{21B242F1-0517-40F6-A730-2A0801805E93}" sibTransId="{7B999E68-7E41-4B8D-A417-F2D387730F31}"/>
    <dgm:cxn modelId="{D775ECF5-C79B-488B-BF84-5F1464BF2844}" type="presOf" srcId="{C4B99AE8-7213-446E-9E07-F8DDE8435917}" destId="{9B5D22F1-A648-4A62-BF73-FD3DE68B5B40}" srcOrd="1" destOrd="0" presId="urn:microsoft.com/office/officeart/2005/8/layout/matrix1"/>
    <dgm:cxn modelId="{E0993CF0-D3B8-4F91-993E-4F8D787356A3}" type="presOf" srcId="{95670EED-A4AD-4BE7-9160-D3FA70E56E52}" destId="{D93AA8AF-DAE8-46B7-A125-23F75AFC2BA2}" srcOrd="0" destOrd="0" presId="urn:microsoft.com/office/officeart/2005/8/layout/matrix1"/>
    <dgm:cxn modelId="{3D7DA825-386A-4C1A-A1F3-C9766E74DF81}" type="presOf" srcId="{F5B4E833-8FAA-4AFB-BBB6-35FE8ED56244}" destId="{222077BD-33FA-4F7E-B64E-5A9E295850B2}" srcOrd="1" destOrd="0" presId="urn:microsoft.com/office/officeart/2005/8/layout/matrix1"/>
    <dgm:cxn modelId="{81B73566-59D2-43CC-99EB-B1297C01C5E3}" type="presOf" srcId="{F5B4E833-8FAA-4AFB-BBB6-35FE8ED56244}" destId="{0EA0DD80-C224-46B5-8AE0-9C12767104F8}" srcOrd="0" destOrd="0" presId="urn:microsoft.com/office/officeart/2005/8/layout/matrix1"/>
    <dgm:cxn modelId="{A12013AA-D746-45EB-BF68-8DD258D98CA9}" type="presOf" srcId="{79DF7AE4-BC18-4AA2-856C-C671DBD90792}" destId="{D703AB0E-C044-4BCF-B8D3-AAA71A30B651}" srcOrd="1" destOrd="0" presId="urn:microsoft.com/office/officeart/2005/8/layout/matrix1"/>
    <dgm:cxn modelId="{2FBA8619-0AFC-41E4-8393-1B746CE63568}" type="presOf" srcId="{79DF7AE4-BC18-4AA2-856C-C671DBD90792}" destId="{63025F2D-47F4-45A5-86F1-B017F26FFB74}" srcOrd="0" destOrd="0" presId="urn:microsoft.com/office/officeart/2005/8/layout/matrix1"/>
    <dgm:cxn modelId="{9BAB3F64-8371-4F6E-A17B-BF58063C903C}" srcId="{75367130-4BA3-4775-B08E-5CF8238D4339}" destId="{F5B4E833-8FAA-4AFB-BBB6-35FE8ED56244}" srcOrd="2" destOrd="0" parTransId="{0033CB5E-B8E7-43D0-B93A-9B078E28A48D}" sibTransId="{EC24A290-0F20-4738-83A3-CC4330F00F84}"/>
    <dgm:cxn modelId="{D471B378-E12A-47F8-AA59-CEFD40A3E7D6}" srcId="{75367130-4BA3-4775-B08E-5CF8238D4339}" destId="{4C106D59-6571-44C3-929C-3B0E98094EB9}" srcOrd="3" destOrd="0" parTransId="{BB506A89-BCBF-4F27-BDB9-BC7B4CE5F424}" sibTransId="{D337A50F-BEA4-4A03-A054-97994FA4F8F5}"/>
    <dgm:cxn modelId="{1EA50CDD-98E0-4387-9266-A9794C42DE11}" srcId="{75367130-4BA3-4775-B08E-5CF8238D4339}" destId="{C4B99AE8-7213-446E-9E07-F8DDE8435917}" srcOrd="1" destOrd="0" parTransId="{3BD9887D-A2B6-4AF0-AA7D-61535AD1D381}" sibTransId="{2AC9F691-04D1-457F-8987-1300341F7747}"/>
    <dgm:cxn modelId="{BF367399-9390-4858-9C10-1DC778C88D6D}" type="presOf" srcId="{4C106D59-6571-44C3-929C-3B0E98094EB9}" destId="{23B804D4-8D9C-485B-82A1-181B0C5B7833}" srcOrd="1" destOrd="0" presId="urn:microsoft.com/office/officeart/2005/8/layout/matrix1"/>
    <dgm:cxn modelId="{90D633A5-3BA9-454C-8E8C-380A6ACC066E}" type="presOf" srcId="{75367130-4BA3-4775-B08E-5CF8238D4339}" destId="{7F2E1457-CA8D-44D4-8019-7D879FC2746C}" srcOrd="0" destOrd="0" presId="urn:microsoft.com/office/officeart/2005/8/layout/matrix1"/>
    <dgm:cxn modelId="{448A97D1-18B0-46D9-A4F6-93E4DE9AF586}" type="presOf" srcId="{C4B99AE8-7213-446E-9E07-F8DDE8435917}" destId="{420FF005-1BFC-4D67-96DD-477278F2B3DD}" srcOrd="0" destOrd="0" presId="urn:microsoft.com/office/officeart/2005/8/layout/matrix1"/>
    <dgm:cxn modelId="{87669228-A9D6-4EF7-9041-73C6F4114A21}" srcId="{95670EED-A4AD-4BE7-9160-D3FA70E56E52}" destId="{75367130-4BA3-4775-B08E-5CF8238D4339}" srcOrd="0" destOrd="0" parTransId="{97C76F53-8E76-4ABB-9523-38E48D1064C1}" sibTransId="{FA347F53-17D4-4BBE-8A90-FA90C087ADCE}"/>
    <dgm:cxn modelId="{0F487151-8929-476C-A5CF-4C8BADBAB23E}" type="presParOf" srcId="{D93AA8AF-DAE8-46B7-A125-23F75AFC2BA2}" destId="{E6F34415-5250-4A6F-87EC-EF120275C422}" srcOrd="0" destOrd="0" presId="urn:microsoft.com/office/officeart/2005/8/layout/matrix1"/>
    <dgm:cxn modelId="{A9957F23-2964-496D-A303-2FA0529B5789}" type="presParOf" srcId="{E6F34415-5250-4A6F-87EC-EF120275C422}" destId="{63025F2D-47F4-45A5-86F1-B017F26FFB74}" srcOrd="0" destOrd="0" presId="urn:microsoft.com/office/officeart/2005/8/layout/matrix1"/>
    <dgm:cxn modelId="{80B10F29-2894-4D72-887E-2F0AA59E3FD5}" type="presParOf" srcId="{E6F34415-5250-4A6F-87EC-EF120275C422}" destId="{D703AB0E-C044-4BCF-B8D3-AAA71A30B651}" srcOrd="1" destOrd="0" presId="urn:microsoft.com/office/officeart/2005/8/layout/matrix1"/>
    <dgm:cxn modelId="{0E7EB924-25EB-45FA-B714-38DCB8EAF1E3}" type="presParOf" srcId="{E6F34415-5250-4A6F-87EC-EF120275C422}" destId="{420FF005-1BFC-4D67-96DD-477278F2B3DD}" srcOrd="2" destOrd="0" presId="urn:microsoft.com/office/officeart/2005/8/layout/matrix1"/>
    <dgm:cxn modelId="{C4516FD0-FEC5-4F87-8FD7-4DAEC5548B44}" type="presParOf" srcId="{E6F34415-5250-4A6F-87EC-EF120275C422}" destId="{9B5D22F1-A648-4A62-BF73-FD3DE68B5B40}" srcOrd="3" destOrd="0" presId="urn:microsoft.com/office/officeart/2005/8/layout/matrix1"/>
    <dgm:cxn modelId="{DD05FCC0-2686-45B9-8E00-432BA64734A4}" type="presParOf" srcId="{E6F34415-5250-4A6F-87EC-EF120275C422}" destId="{0EA0DD80-C224-46B5-8AE0-9C12767104F8}" srcOrd="4" destOrd="0" presId="urn:microsoft.com/office/officeart/2005/8/layout/matrix1"/>
    <dgm:cxn modelId="{B3516569-2AB4-4E8A-B118-D26E662A24E7}" type="presParOf" srcId="{E6F34415-5250-4A6F-87EC-EF120275C422}" destId="{222077BD-33FA-4F7E-B64E-5A9E295850B2}" srcOrd="5" destOrd="0" presId="urn:microsoft.com/office/officeart/2005/8/layout/matrix1"/>
    <dgm:cxn modelId="{D0D1FB83-C75F-4211-A19F-A30A4EC504C6}" type="presParOf" srcId="{E6F34415-5250-4A6F-87EC-EF120275C422}" destId="{D65DEC7E-1C82-4157-A17E-CEFDD53C202D}" srcOrd="6" destOrd="0" presId="urn:microsoft.com/office/officeart/2005/8/layout/matrix1"/>
    <dgm:cxn modelId="{74BF45A4-00C2-473A-8D97-A393A0439216}" type="presParOf" srcId="{E6F34415-5250-4A6F-87EC-EF120275C422}" destId="{23B804D4-8D9C-485B-82A1-181B0C5B7833}" srcOrd="7" destOrd="0" presId="urn:microsoft.com/office/officeart/2005/8/layout/matrix1"/>
    <dgm:cxn modelId="{DB936772-2132-4948-A1C5-B73AAFF5BBD0}" type="presParOf" srcId="{D93AA8AF-DAE8-46B7-A125-23F75AFC2BA2}" destId="{7F2E1457-CA8D-44D4-8019-7D879FC274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25F2D-47F4-45A5-86F1-B017F26FFB74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Wireless Planning &amp; Coordination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Department of Telecom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Ministry of Communications</a:t>
          </a:r>
          <a:endParaRPr lang="en-IN" sz="2000" kern="1200" dirty="0"/>
        </a:p>
      </dsp:txBody>
      <dsp:txXfrm rot="5400000">
        <a:off x="-1" y="1"/>
        <a:ext cx="4064000" cy="2032000"/>
      </dsp:txXfrm>
    </dsp:sp>
    <dsp:sp modelId="{420FF005-1BFC-4D67-96DD-477278F2B3DD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Directorate General of Civil Aviation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Ministry of Civil Aviation</a:t>
          </a:r>
          <a:endParaRPr lang="en-IN" sz="2000" kern="1200" dirty="0"/>
        </a:p>
      </dsp:txBody>
      <dsp:txXfrm>
        <a:off x="4064000" y="0"/>
        <a:ext cx="4064000" cy="2032000"/>
      </dsp:txXfrm>
    </dsp:sp>
    <dsp:sp modelId="{0EA0DD80-C224-46B5-8AE0-9C12767104F8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Bureau of Indian Standards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Ministry of Consumer Affairs</a:t>
          </a:r>
          <a:endParaRPr lang="en-IN" sz="2000" kern="1200" dirty="0"/>
        </a:p>
      </dsp:txBody>
      <dsp:txXfrm rot="10800000">
        <a:off x="0" y="3386666"/>
        <a:ext cx="4064000" cy="2032000"/>
      </dsp:txXfrm>
    </dsp:sp>
    <dsp:sp modelId="{D65DEC7E-1C82-4157-A17E-CEFDD53C202D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lumMod val="75000"/>
          </a:schemeClr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Directorate General of Foreign Trade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Ministry of Commerce &amp; Industry</a:t>
          </a:r>
          <a:endParaRPr lang="en-IN" sz="2000" kern="1200" dirty="0"/>
        </a:p>
      </dsp:txBody>
      <dsp:txXfrm rot="-5400000">
        <a:off x="4063999" y="3386666"/>
        <a:ext cx="4064000" cy="2032000"/>
      </dsp:txXfrm>
    </dsp:sp>
    <dsp:sp modelId="{7F2E1457-CA8D-44D4-8019-7D879FC2746C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rgbClr val="CCEC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Drones Import Regulations: Origins</a:t>
          </a:r>
          <a:endParaRPr lang="en-IN" sz="2000" kern="1200" dirty="0"/>
        </a:p>
      </dsp:txBody>
      <dsp:txXfrm>
        <a:off x="291092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472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85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900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3680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682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07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0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80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084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82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298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767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739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695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562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57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C0549-0869-4289-93FF-03AFE7DE629A}" type="datetimeFigureOut">
              <a:rPr lang="en-IN" smtClean="0"/>
              <a:t>24-04-2021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A1035A-A951-471B-B049-7854F59AB9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665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1651380" y="1868900"/>
            <a:ext cx="218364" cy="232012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1978923" y="1784851"/>
            <a:ext cx="644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Perpetua" panose="02020502060401020303" pitchFamily="18" charset="0"/>
              </a:rPr>
              <a:t>Nano Drone - </a:t>
            </a:r>
            <a:r>
              <a:rPr lang="en-US" sz="2000" dirty="0">
                <a:latin typeface="Perpetua" panose="02020502060401020303" pitchFamily="18" charset="0"/>
              </a:rPr>
              <a:t>Less than or equal to 250 grams</a:t>
            </a:r>
            <a:endParaRPr lang="en-IN" sz="2000" dirty="0">
              <a:latin typeface="Perpetua" panose="02020502060401020303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1651380" y="2503409"/>
            <a:ext cx="218364" cy="232012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978923" y="2419360"/>
            <a:ext cx="7438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Perpetua" panose="02020502060401020303" pitchFamily="18" charset="0"/>
              </a:rPr>
              <a:t>Micro Drone - </a:t>
            </a:r>
            <a:r>
              <a:rPr lang="en-US" sz="2000" dirty="0">
                <a:latin typeface="Perpetua" panose="02020502060401020303" pitchFamily="18" charset="0"/>
              </a:rPr>
              <a:t>Greater than 250 grams and less than or equal to 2 kg</a:t>
            </a:r>
            <a:endParaRPr lang="en-IN" sz="2000" dirty="0">
              <a:latin typeface="Perpetua" panose="02020502060401020303" pitchFamily="18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1665028" y="3137918"/>
            <a:ext cx="218364" cy="232012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978922" y="3045333"/>
            <a:ext cx="719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Perpetua" panose="02020502060401020303" pitchFamily="18" charset="0"/>
              </a:rPr>
              <a:t>Small Drone - </a:t>
            </a:r>
            <a:r>
              <a:rPr lang="en-US" sz="2000" dirty="0">
                <a:latin typeface="Perpetua" panose="02020502060401020303" pitchFamily="18" charset="0"/>
              </a:rPr>
              <a:t>Greater than 2 kg and less than or equal to 25 kg</a:t>
            </a:r>
            <a:endParaRPr lang="en-IN" sz="2000" dirty="0">
              <a:latin typeface="Perpetua" panose="02020502060401020303" pitchFamily="18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1665028" y="3772427"/>
            <a:ext cx="218364" cy="232012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978922" y="3688378"/>
            <a:ext cx="7438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Perpetua" panose="02020502060401020303" pitchFamily="18" charset="0"/>
              </a:rPr>
              <a:t>Medium Drone - </a:t>
            </a:r>
            <a:r>
              <a:rPr lang="en-US" sz="2000" dirty="0">
                <a:latin typeface="Perpetua" panose="02020502060401020303" pitchFamily="18" charset="0"/>
              </a:rPr>
              <a:t>Greater than 25 kg and less than or equal to 150 kg</a:t>
            </a:r>
            <a:endParaRPr lang="en-IN" sz="2000" dirty="0">
              <a:latin typeface="Perpetua" panose="02020502060401020303" pitchFamily="18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665028" y="4406936"/>
            <a:ext cx="218364" cy="23201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1978923" y="4341841"/>
            <a:ext cx="476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Perpetua" panose="02020502060401020303" pitchFamily="18" charset="0"/>
              </a:rPr>
              <a:t>Large Drone - Greater than 150 kg</a:t>
            </a:r>
          </a:p>
        </p:txBody>
      </p:sp>
    </p:spTree>
    <p:extLst>
      <p:ext uri="{BB962C8B-B14F-4D97-AF65-F5344CB8AC3E}">
        <p14:creationId xmlns:p14="http://schemas.microsoft.com/office/powerpoint/2010/main" val="294452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602775" y="453786"/>
            <a:chExt cx="7620000" cy="5715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75" y="453786"/>
              <a:ext cx="7620000" cy="571500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H="1" flipV="1">
              <a:off x="1370462" y="5363569"/>
              <a:ext cx="1195318" cy="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25" idx="1"/>
            </p:cNvCxnSpPr>
            <p:nvPr/>
          </p:nvCxnSpPr>
          <p:spPr>
            <a:xfrm>
              <a:off x="4679476" y="2381534"/>
              <a:ext cx="216800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62484" y="5103813"/>
              <a:ext cx="95534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solidFill>
                    <a:srgbClr val="00B050"/>
                  </a:solidFill>
                  <a:latin typeface="Perpetua" panose="02020502060401020303" pitchFamily="18" charset="0"/>
                </a:rPr>
                <a:t>Nano Drone</a:t>
              </a:r>
            </a:p>
            <a:p>
              <a:r>
                <a:rPr lang="en-IN" dirty="0" smtClean="0">
                  <a:solidFill>
                    <a:srgbClr val="00B050"/>
                  </a:solidFill>
                  <a:latin typeface="Perpetua" panose="02020502060401020303" pitchFamily="18" charset="0"/>
                </a:rPr>
                <a:t>(Up to 50 feet)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3691" y="3959789"/>
            <a:ext cx="159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FF"/>
                </a:solidFill>
                <a:latin typeface="Perpetua" panose="02020502060401020303" pitchFamily="18" charset="0"/>
              </a:rPr>
              <a:t>Micro Drone</a:t>
            </a:r>
          </a:p>
          <a:p>
            <a:r>
              <a:rPr lang="en-IN" dirty="0" smtClean="0">
                <a:solidFill>
                  <a:srgbClr val="FF00FF"/>
                </a:solidFill>
                <a:latin typeface="Perpetua" panose="02020502060401020303" pitchFamily="18" charset="0"/>
              </a:rPr>
              <a:t>(Up to 200 feet)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1364776" y="4267945"/>
            <a:ext cx="4230805" cy="1501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91527" y="1990132"/>
            <a:ext cx="159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Perpetua" panose="02020502060401020303" pitchFamily="18" charset="0"/>
              </a:rPr>
              <a:t>Other Drones</a:t>
            </a:r>
          </a:p>
          <a:p>
            <a:r>
              <a:rPr lang="en-IN" dirty="0" smtClean="0">
                <a:solidFill>
                  <a:srgbClr val="FF0000"/>
                </a:solidFill>
                <a:latin typeface="Perpetua" panose="02020502060401020303" pitchFamily="18" charset="0"/>
              </a:rPr>
              <a:t>(Up to 394 feet)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8107" y="6387152"/>
            <a:ext cx="8024884" cy="32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 smtClean="0">
                <a:solidFill>
                  <a:srgbClr val="FF0000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Note: Drones are not allowed to operate beyond 120 meters (Air to Ground Length), i.e., 394 Feet</a:t>
            </a:r>
            <a:endParaRPr lang="en-IN" sz="1500" dirty="0">
              <a:solidFill>
                <a:srgbClr val="FF0000"/>
              </a:solidFill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7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572263104"/>
              </p:ext>
            </p:extLst>
          </p:nvPr>
        </p:nvGraphicFramePr>
        <p:xfrm>
          <a:off x="721815" y="4876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87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2951" y="586854"/>
            <a:ext cx="8830106" cy="5090618"/>
            <a:chOff x="272951" y="586854"/>
            <a:chExt cx="8830106" cy="5090618"/>
          </a:xfrm>
        </p:grpSpPr>
        <p:sp>
          <p:nvSpPr>
            <p:cNvPr id="2" name="Flowchart: Terminator 1"/>
            <p:cNvSpPr/>
            <p:nvPr/>
          </p:nvSpPr>
          <p:spPr>
            <a:xfrm rot="5400000">
              <a:off x="2142695" y="2920623"/>
              <a:ext cx="5090618" cy="423079"/>
            </a:xfrm>
            <a:prstGeom prst="flowChartTerminator">
              <a:avLst/>
            </a:prstGeom>
            <a:solidFill>
              <a:srgbClr val="EAEAEA"/>
            </a:solidFill>
            <a:ln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Flowchart: Connector 2"/>
            <p:cNvSpPr/>
            <p:nvPr/>
          </p:nvSpPr>
          <p:spPr>
            <a:xfrm>
              <a:off x="4503761" y="1037230"/>
              <a:ext cx="368490" cy="341194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4503761" y="1890211"/>
              <a:ext cx="368490" cy="341194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4503761" y="2743192"/>
              <a:ext cx="368490" cy="341194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4503761" y="3596173"/>
              <a:ext cx="368490" cy="341194"/>
            </a:xfrm>
            <a:prstGeom prst="flowChartConnector">
              <a:avLst/>
            </a:prstGeom>
            <a:solidFill>
              <a:srgbClr val="17E9A3"/>
            </a:solidFill>
            <a:ln>
              <a:solidFill>
                <a:srgbClr val="17E9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503760" y="4449154"/>
              <a:ext cx="368490" cy="341194"/>
            </a:xfrm>
            <a:prstGeom prst="flowChartConnector">
              <a:avLst/>
            </a:prstGeom>
            <a:solidFill>
              <a:srgbClr val="5EF4CD"/>
            </a:solidFill>
            <a:ln>
              <a:solidFill>
                <a:srgbClr val="5EF4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4503760" y="1463720"/>
              <a:ext cx="368490" cy="341194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503760" y="2316701"/>
              <a:ext cx="368490" cy="341194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4503760" y="3169682"/>
              <a:ext cx="368490" cy="341194"/>
            </a:xfrm>
            <a:prstGeom prst="flowChartConnector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503760" y="4022663"/>
              <a:ext cx="368490" cy="341194"/>
            </a:xfrm>
            <a:prstGeom prst="flowChartConnector">
              <a:avLst/>
            </a:prstGeom>
            <a:solidFill>
              <a:srgbClr val="B5E90D"/>
            </a:solidFill>
            <a:ln>
              <a:solidFill>
                <a:srgbClr val="B5E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4503760" y="4885865"/>
              <a:ext cx="368490" cy="341194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476464" y="1378424"/>
              <a:ext cx="4626593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72951" y="1804914"/>
              <a:ext cx="4626593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476464" y="2231405"/>
              <a:ext cx="4626593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2951" y="2657895"/>
              <a:ext cx="4626593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76464" y="3084386"/>
              <a:ext cx="4626593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72951" y="3510876"/>
              <a:ext cx="4626593" cy="0"/>
            </a:xfrm>
            <a:prstGeom prst="line">
              <a:avLst/>
            </a:prstGeom>
            <a:ln>
              <a:solidFill>
                <a:srgbClr val="CC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76464" y="3937367"/>
              <a:ext cx="4626593" cy="0"/>
            </a:xfrm>
            <a:prstGeom prst="line">
              <a:avLst/>
            </a:prstGeom>
            <a:ln>
              <a:solidFill>
                <a:srgbClr val="17E9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72951" y="4363857"/>
              <a:ext cx="4626593" cy="0"/>
            </a:xfrm>
            <a:prstGeom prst="line">
              <a:avLst/>
            </a:prstGeom>
            <a:ln>
              <a:solidFill>
                <a:srgbClr val="B5E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476464" y="4790348"/>
              <a:ext cx="4626593" cy="0"/>
            </a:xfrm>
            <a:prstGeom prst="line">
              <a:avLst/>
            </a:prstGeom>
            <a:ln>
              <a:solidFill>
                <a:srgbClr val="5EF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2951" y="5229317"/>
              <a:ext cx="4626593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899543" y="1075893"/>
            <a:ext cx="4203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dirty="0" smtClean="0">
                <a:latin typeface="Raavi" panose="020B0502040204020203" pitchFamily="34" charset="0"/>
                <a:cs typeface="Raavi" panose="020B0502040204020203" pitchFamily="34" charset="0"/>
              </a:rPr>
              <a:t>Security Clearance</a:t>
            </a:r>
            <a:endParaRPr lang="en-IN" sz="25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41288" y="1075893"/>
            <a:ext cx="30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Raavi" panose="020B0502040204020203" pitchFamily="34" charset="0"/>
                <a:cs typeface="Raavi" panose="020B0502040204020203" pitchFamily="34" charset="0"/>
              </a:rPr>
              <a:t>1</a:t>
            </a:r>
            <a:endParaRPr lang="en-IN" sz="20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187" y="1462355"/>
            <a:ext cx="4203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dirty="0" smtClean="0">
                <a:latin typeface="Raavi" panose="020B0502040204020203" pitchFamily="34" charset="0"/>
                <a:cs typeface="Raavi" panose="020B0502040204020203" pitchFamily="34" charset="0"/>
              </a:rPr>
              <a:t>Authorization to Import</a:t>
            </a:r>
            <a:endParaRPr lang="en-IN" sz="25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41288" y="1523603"/>
            <a:ext cx="30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latin typeface="Raavi" panose="020B0502040204020203" pitchFamily="34" charset="0"/>
                <a:cs typeface="Raavi" panose="020B0502040204020203" pitchFamily="34" charset="0"/>
              </a:rPr>
              <a:t>2</a:t>
            </a:r>
            <a:endParaRPr lang="en-IN" sz="20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9543" y="1891603"/>
            <a:ext cx="4203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dirty="0" smtClean="0">
                <a:latin typeface="Raavi" panose="020B0502040204020203" pitchFamily="34" charset="0"/>
                <a:cs typeface="Raavi" panose="020B0502040204020203" pitchFamily="34" charset="0"/>
              </a:rPr>
              <a:t>Equipment Type Approval</a:t>
            </a:r>
            <a:endParaRPr lang="en-IN" sz="25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34466" y="1921234"/>
            <a:ext cx="30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Raavi" panose="020B0502040204020203" pitchFamily="34" charset="0"/>
                <a:cs typeface="Raavi" panose="020B0502040204020203" pitchFamily="34" charset="0"/>
              </a:rPr>
              <a:t>3</a:t>
            </a:r>
            <a:endParaRPr lang="en-IN" sz="20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41288" y="2345841"/>
            <a:ext cx="30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latin typeface="Raavi" panose="020B0502040204020203" pitchFamily="34" charset="0"/>
                <a:cs typeface="Raavi" panose="020B0502040204020203" pitchFamily="34" charset="0"/>
              </a:rPr>
              <a:t>4</a:t>
            </a:r>
            <a:endParaRPr lang="en-IN" sz="20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41288" y="2799030"/>
            <a:ext cx="30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Raavi" panose="020B0502040204020203" pitchFamily="34" charset="0"/>
                <a:cs typeface="Raavi" panose="020B0502040204020203" pitchFamily="34" charset="0"/>
              </a:rPr>
              <a:t>5</a:t>
            </a:r>
            <a:endParaRPr lang="en-IN" sz="20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31049" y="3211300"/>
            <a:ext cx="30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latin typeface="Raavi" panose="020B0502040204020203" pitchFamily="34" charset="0"/>
                <a:cs typeface="Raavi" panose="020B0502040204020203" pitchFamily="34" charset="0"/>
              </a:rPr>
              <a:t>6</a:t>
            </a:r>
            <a:endParaRPr lang="en-IN" sz="20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48098" y="3597468"/>
            <a:ext cx="30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latin typeface="Raavi" panose="020B0502040204020203" pitchFamily="34" charset="0"/>
                <a:cs typeface="Raavi" panose="020B0502040204020203" pitchFamily="34" charset="0"/>
              </a:rPr>
              <a:t>7</a:t>
            </a:r>
            <a:endParaRPr lang="en-IN" sz="20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48098" y="4063269"/>
            <a:ext cx="30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latin typeface="Raavi" panose="020B0502040204020203" pitchFamily="34" charset="0"/>
                <a:cs typeface="Raavi" panose="020B0502040204020203" pitchFamily="34" charset="0"/>
              </a:rPr>
              <a:t>8</a:t>
            </a:r>
            <a:endParaRPr lang="en-IN" sz="20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48098" y="4502237"/>
            <a:ext cx="30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latin typeface="Raavi" panose="020B0502040204020203" pitchFamily="34" charset="0"/>
                <a:cs typeface="Raavi" panose="020B0502040204020203" pitchFamily="34" charset="0"/>
              </a:rPr>
              <a:t>9</a:t>
            </a:r>
            <a:endParaRPr lang="en-IN" sz="20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57701" y="4916249"/>
            <a:ext cx="460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latin typeface="Raavi" panose="020B0502040204020203" pitchFamily="34" charset="0"/>
                <a:cs typeface="Raavi" panose="020B0502040204020203" pitchFamily="34" charset="0"/>
              </a:rPr>
              <a:t>10</a:t>
            </a:r>
            <a:endParaRPr lang="en-IN" sz="16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7835" y="2345841"/>
            <a:ext cx="4203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dirty="0" smtClean="0">
                <a:latin typeface="Raavi" panose="020B0502040204020203" pitchFamily="34" charset="0"/>
                <a:cs typeface="Raavi" panose="020B0502040204020203" pitchFamily="34" charset="0"/>
              </a:rPr>
              <a:t>BIS Certification^</a:t>
            </a:r>
            <a:endParaRPr lang="en-IN" sz="25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99538" y="2744583"/>
            <a:ext cx="4203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dirty="0">
                <a:latin typeface="Raavi" panose="020B0502040204020203" pitchFamily="34" charset="0"/>
                <a:cs typeface="Raavi" panose="020B0502040204020203" pitchFamily="34" charset="0"/>
              </a:rPr>
              <a:t>Certificate of Airworthiness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1532" y="3192406"/>
            <a:ext cx="4203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dirty="0" smtClean="0">
                <a:latin typeface="Raavi" panose="020B0502040204020203" pitchFamily="34" charset="0"/>
                <a:cs typeface="Raavi" panose="020B0502040204020203" pitchFamily="34" charset="0"/>
              </a:rPr>
              <a:t>Certificate of Conformance</a:t>
            </a:r>
            <a:endParaRPr lang="en-IN" sz="25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99511" y="3606460"/>
            <a:ext cx="4203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dirty="0">
                <a:latin typeface="Raavi" panose="020B0502040204020203" pitchFamily="34" charset="0"/>
                <a:cs typeface="Raavi" panose="020B0502040204020203" pitchFamily="34" charset="0"/>
              </a:rPr>
              <a:t>Certificate of </a:t>
            </a:r>
            <a:r>
              <a:rPr lang="en-IN" sz="2500" dirty="0" smtClean="0">
                <a:latin typeface="Raavi" panose="020B0502040204020203" pitchFamily="34" charset="0"/>
                <a:cs typeface="Raavi" panose="020B0502040204020203" pitchFamily="34" charset="0"/>
              </a:rPr>
              <a:t>Maintenance</a:t>
            </a:r>
            <a:endParaRPr lang="en-IN" sz="25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1531" y="4045386"/>
            <a:ext cx="4203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dirty="0" smtClean="0">
                <a:latin typeface="Raavi" panose="020B0502040204020203" pitchFamily="34" charset="0"/>
                <a:cs typeface="Raavi" panose="020B0502040204020203" pitchFamily="34" charset="0"/>
              </a:rPr>
              <a:t>Import Clearance &amp; Licence</a:t>
            </a:r>
            <a:endParaRPr lang="en-IN" sz="25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72250" y="4471919"/>
            <a:ext cx="4203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dirty="0" smtClean="0">
                <a:latin typeface="Raavi" panose="020B0502040204020203" pitchFamily="34" charset="0"/>
                <a:cs typeface="Raavi" panose="020B0502040204020203" pitchFamily="34" charset="0"/>
              </a:rPr>
              <a:t>Unique Identification Number</a:t>
            </a:r>
            <a:endParaRPr lang="en-IN" sz="25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1530" y="4916249"/>
            <a:ext cx="42035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dirty="0" smtClean="0">
                <a:latin typeface="Raavi" panose="020B0502040204020203" pitchFamily="34" charset="0"/>
                <a:cs typeface="Raavi" panose="020B0502040204020203" pitchFamily="34" charset="0"/>
              </a:rPr>
              <a:t>Pre-packaged Labelling &amp; Marking</a:t>
            </a:r>
            <a:endParaRPr lang="en-IN" sz="25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39217" y="6189758"/>
            <a:ext cx="323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Raavi" panose="020B0502040204020203" pitchFamily="34" charset="0"/>
                <a:cs typeface="Raavi" panose="020B0502040204020203" pitchFamily="34" charset="0"/>
              </a:rPr>
              <a:t>Note: ^ denotes if applicable</a:t>
            </a:r>
            <a:endParaRPr lang="en-IN" sz="1600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423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</TotalTime>
  <Words>196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Perpetua</vt:lpstr>
      <vt:lpstr>Raavi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Harsh Gosalia</dc:creator>
  <cp:lastModifiedBy>Harsh Gosalia</cp:lastModifiedBy>
  <cp:revision>27</cp:revision>
  <dcterms:created xsi:type="dcterms:W3CDTF">2021-04-23T03:50:57Z</dcterms:created>
  <dcterms:modified xsi:type="dcterms:W3CDTF">2021-04-24T07:15:53Z</dcterms:modified>
</cp:coreProperties>
</file>